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B4B403D-D8F9-43C1-BD06-F418153B0571}">
  <a:tblStyle styleId="{DB4B403D-D8F9-43C1-BD06-F418153B05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653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8" marR="0" lvl="0" indent="-96838" algn="l" rtl="0">
              <a:lnSpc>
                <a:spcPct val="9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284163" marR="0" lvl="1" indent="-42863" algn="l" rtl="0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401638" marR="0" lvl="2" indent="-46038" algn="l" rtl="0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512763" marR="0" lvl="3" indent="-42862" algn="l" rtl="0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630238" marR="0" lvl="4" indent="-46037" algn="l" rtl="0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/>
          <p:nvPr/>
        </p:nvSpPr>
        <p:spPr>
          <a:xfrm>
            <a:off x="286467" y="8743300"/>
            <a:ext cx="109004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" name="Shape 8"/>
          <p:cNvGrpSpPr/>
          <p:nvPr/>
        </p:nvGrpSpPr>
        <p:grpSpPr>
          <a:xfrm>
            <a:off x="6010878" y="8738453"/>
            <a:ext cx="531812" cy="119063"/>
            <a:chOff x="5136" y="4138"/>
            <a:chExt cx="335" cy="74"/>
          </a:xfrm>
        </p:grpSpPr>
        <p:sp>
          <p:nvSpPr>
            <p:cNvPr id="9" name="Shape 9"/>
            <p:cNvSpPr/>
            <p:nvPr/>
          </p:nvSpPr>
          <p:spPr>
            <a:xfrm>
              <a:off x="5136" y="4138"/>
              <a:ext cx="324" cy="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148" y="0"/>
                  </a:moveTo>
                  <a:lnTo>
                    <a:pt x="21148" y="0"/>
                  </a:lnTo>
                  <a:lnTo>
                    <a:pt x="704" y="0"/>
                  </a:lnTo>
                  <a:lnTo>
                    <a:pt x="0" y="10150"/>
                  </a:lnTo>
                  <a:lnTo>
                    <a:pt x="9356" y="10150"/>
                  </a:lnTo>
                  <a:lnTo>
                    <a:pt x="9356" y="111796"/>
                  </a:lnTo>
                  <a:cubicBezTo>
                    <a:pt x="9356" y="117219"/>
                    <a:pt x="10125" y="120000"/>
                    <a:pt x="11535" y="120000"/>
                  </a:cubicBezTo>
                  <a:lnTo>
                    <a:pt x="12785" y="120000"/>
                  </a:lnTo>
                  <a:lnTo>
                    <a:pt x="12785" y="10150"/>
                  </a:lnTo>
                  <a:lnTo>
                    <a:pt x="20411" y="10150"/>
                  </a:lnTo>
                  <a:lnTo>
                    <a:pt x="21148" y="0"/>
                  </a:lnTo>
                  <a:lnTo>
                    <a:pt x="21148" y="0"/>
                  </a:lnTo>
                  <a:close/>
                  <a:moveTo>
                    <a:pt x="85650" y="25168"/>
                  </a:moveTo>
                  <a:lnTo>
                    <a:pt x="85650" y="25168"/>
                  </a:lnTo>
                  <a:cubicBezTo>
                    <a:pt x="84817" y="25168"/>
                    <a:pt x="84144" y="26419"/>
                    <a:pt x="83983" y="28227"/>
                  </a:cubicBezTo>
                  <a:lnTo>
                    <a:pt x="77158" y="106790"/>
                  </a:lnTo>
                  <a:lnTo>
                    <a:pt x="78440" y="106790"/>
                  </a:lnTo>
                  <a:cubicBezTo>
                    <a:pt x="79818" y="106790"/>
                    <a:pt x="80395" y="106234"/>
                    <a:pt x="80811" y="101367"/>
                  </a:cubicBezTo>
                  <a:lnTo>
                    <a:pt x="82349" y="82873"/>
                  </a:lnTo>
                  <a:lnTo>
                    <a:pt x="86451" y="82873"/>
                  </a:lnTo>
                  <a:lnTo>
                    <a:pt x="85842" y="74113"/>
                  </a:lnTo>
                  <a:lnTo>
                    <a:pt x="82990" y="74113"/>
                  </a:lnTo>
                  <a:lnTo>
                    <a:pt x="85522" y="43105"/>
                  </a:lnTo>
                  <a:lnTo>
                    <a:pt x="90104" y="101367"/>
                  </a:lnTo>
                  <a:cubicBezTo>
                    <a:pt x="90488" y="106234"/>
                    <a:pt x="91161" y="106790"/>
                    <a:pt x="92635" y="106790"/>
                  </a:cubicBezTo>
                  <a:lnTo>
                    <a:pt x="94237" y="106790"/>
                  </a:lnTo>
                  <a:lnTo>
                    <a:pt x="87316" y="28227"/>
                  </a:lnTo>
                  <a:cubicBezTo>
                    <a:pt x="87156" y="26419"/>
                    <a:pt x="86419" y="25168"/>
                    <a:pt x="85650" y="25168"/>
                  </a:cubicBezTo>
                  <a:close/>
                  <a:moveTo>
                    <a:pt x="113078" y="28227"/>
                  </a:moveTo>
                  <a:lnTo>
                    <a:pt x="113078" y="28227"/>
                  </a:lnTo>
                  <a:cubicBezTo>
                    <a:pt x="112918" y="26419"/>
                    <a:pt x="112181" y="25168"/>
                    <a:pt x="111412" y="25168"/>
                  </a:cubicBezTo>
                  <a:cubicBezTo>
                    <a:pt x="110579" y="25168"/>
                    <a:pt x="109906" y="26419"/>
                    <a:pt x="109746" y="28227"/>
                  </a:cubicBezTo>
                  <a:lnTo>
                    <a:pt x="102921" y="106790"/>
                  </a:lnTo>
                  <a:lnTo>
                    <a:pt x="104202" y="106790"/>
                  </a:lnTo>
                  <a:cubicBezTo>
                    <a:pt x="105548" y="106790"/>
                    <a:pt x="106157" y="106234"/>
                    <a:pt x="106574" y="101367"/>
                  </a:cubicBezTo>
                  <a:lnTo>
                    <a:pt x="108112" y="82873"/>
                  </a:lnTo>
                  <a:lnTo>
                    <a:pt x="112213" y="82873"/>
                  </a:lnTo>
                  <a:lnTo>
                    <a:pt x="111604" y="74113"/>
                  </a:lnTo>
                  <a:lnTo>
                    <a:pt x="108753" y="74113"/>
                  </a:lnTo>
                  <a:lnTo>
                    <a:pt x="111284" y="43105"/>
                  </a:lnTo>
                  <a:lnTo>
                    <a:pt x="115866" y="101367"/>
                  </a:lnTo>
                  <a:cubicBezTo>
                    <a:pt x="116251" y="106234"/>
                    <a:pt x="116923" y="106790"/>
                    <a:pt x="118397" y="106790"/>
                  </a:cubicBezTo>
                  <a:lnTo>
                    <a:pt x="120000" y="106790"/>
                  </a:lnTo>
                  <a:lnTo>
                    <a:pt x="113078" y="28227"/>
                  </a:lnTo>
                  <a:lnTo>
                    <a:pt x="113078" y="28227"/>
                  </a:lnTo>
                  <a:close/>
                  <a:moveTo>
                    <a:pt x="53030" y="25168"/>
                  </a:moveTo>
                  <a:lnTo>
                    <a:pt x="53030" y="25168"/>
                  </a:lnTo>
                  <a:cubicBezTo>
                    <a:pt x="52229" y="25168"/>
                    <a:pt x="51524" y="26419"/>
                    <a:pt x="51364" y="28227"/>
                  </a:cubicBezTo>
                  <a:lnTo>
                    <a:pt x="44827" y="103731"/>
                  </a:lnTo>
                  <a:lnTo>
                    <a:pt x="39957" y="71610"/>
                  </a:lnTo>
                  <a:cubicBezTo>
                    <a:pt x="42520" y="69663"/>
                    <a:pt x="44026" y="63823"/>
                    <a:pt x="44026" y="53812"/>
                  </a:cubicBezTo>
                  <a:lnTo>
                    <a:pt x="44026" y="46720"/>
                  </a:lnTo>
                  <a:cubicBezTo>
                    <a:pt x="44026" y="32259"/>
                    <a:pt x="40918" y="26280"/>
                    <a:pt x="36817" y="26280"/>
                  </a:cubicBezTo>
                  <a:lnTo>
                    <a:pt x="31049" y="26280"/>
                  </a:lnTo>
                  <a:lnTo>
                    <a:pt x="31049" y="97891"/>
                  </a:lnTo>
                  <a:lnTo>
                    <a:pt x="23615" y="97891"/>
                  </a:lnTo>
                  <a:cubicBezTo>
                    <a:pt x="20699" y="97891"/>
                    <a:pt x="20026" y="95110"/>
                    <a:pt x="20026" y="82039"/>
                  </a:cubicBezTo>
                  <a:lnTo>
                    <a:pt x="20026" y="67856"/>
                  </a:lnTo>
                  <a:lnTo>
                    <a:pt x="25538" y="67856"/>
                  </a:lnTo>
                  <a:lnTo>
                    <a:pt x="26146" y="58957"/>
                  </a:lnTo>
                  <a:lnTo>
                    <a:pt x="20026" y="58957"/>
                  </a:lnTo>
                  <a:lnTo>
                    <a:pt x="20026" y="35179"/>
                  </a:lnTo>
                  <a:lnTo>
                    <a:pt x="28133" y="35179"/>
                  </a:lnTo>
                  <a:lnTo>
                    <a:pt x="28742" y="26280"/>
                  </a:lnTo>
                  <a:lnTo>
                    <a:pt x="16662" y="26280"/>
                  </a:lnTo>
                  <a:lnTo>
                    <a:pt x="16662" y="82039"/>
                  </a:lnTo>
                  <a:cubicBezTo>
                    <a:pt x="16662" y="100672"/>
                    <a:pt x="17687" y="106790"/>
                    <a:pt x="23551" y="106790"/>
                  </a:cubicBezTo>
                  <a:lnTo>
                    <a:pt x="34413" y="106512"/>
                  </a:lnTo>
                  <a:lnTo>
                    <a:pt x="34413" y="35179"/>
                  </a:lnTo>
                  <a:lnTo>
                    <a:pt x="36817" y="35179"/>
                  </a:lnTo>
                  <a:cubicBezTo>
                    <a:pt x="39412" y="35179"/>
                    <a:pt x="40726" y="39212"/>
                    <a:pt x="40726" y="46859"/>
                  </a:cubicBezTo>
                  <a:lnTo>
                    <a:pt x="40726" y="53812"/>
                  </a:lnTo>
                  <a:cubicBezTo>
                    <a:pt x="40726" y="61599"/>
                    <a:pt x="39092" y="64101"/>
                    <a:pt x="37073" y="64101"/>
                  </a:cubicBezTo>
                  <a:lnTo>
                    <a:pt x="35567" y="64101"/>
                  </a:lnTo>
                  <a:lnTo>
                    <a:pt x="40662" y="101923"/>
                  </a:lnTo>
                  <a:cubicBezTo>
                    <a:pt x="41238" y="106373"/>
                    <a:pt x="41527" y="106790"/>
                    <a:pt x="42873" y="106790"/>
                  </a:cubicBezTo>
                  <a:lnTo>
                    <a:pt x="45821" y="106790"/>
                  </a:lnTo>
                  <a:cubicBezTo>
                    <a:pt x="47198" y="106790"/>
                    <a:pt x="47807" y="106234"/>
                    <a:pt x="48224" y="101367"/>
                  </a:cubicBezTo>
                  <a:lnTo>
                    <a:pt x="49730" y="82873"/>
                  </a:lnTo>
                  <a:lnTo>
                    <a:pt x="53831" y="82873"/>
                  </a:lnTo>
                  <a:lnTo>
                    <a:pt x="53222" y="74113"/>
                  </a:lnTo>
                  <a:lnTo>
                    <a:pt x="50403" y="74113"/>
                  </a:lnTo>
                  <a:lnTo>
                    <a:pt x="52934" y="43105"/>
                  </a:lnTo>
                  <a:lnTo>
                    <a:pt x="57516" y="101367"/>
                  </a:lnTo>
                  <a:cubicBezTo>
                    <a:pt x="57901" y="106234"/>
                    <a:pt x="58542" y="106790"/>
                    <a:pt x="60016" y="106790"/>
                  </a:cubicBezTo>
                  <a:lnTo>
                    <a:pt x="61618" y="106790"/>
                  </a:lnTo>
                  <a:lnTo>
                    <a:pt x="54696" y="28227"/>
                  </a:lnTo>
                  <a:cubicBezTo>
                    <a:pt x="54536" y="26419"/>
                    <a:pt x="53799" y="25168"/>
                    <a:pt x="53030" y="25168"/>
                  </a:cubicBezTo>
                  <a:close/>
                  <a:moveTo>
                    <a:pt x="73826" y="73696"/>
                  </a:moveTo>
                  <a:lnTo>
                    <a:pt x="73826" y="73696"/>
                  </a:lnTo>
                  <a:cubicBezTo>
                    <a:pt x="73826" y="89965"/>
                    <a:pt x="72608" y="97891"/>
                    <a:pt x="69276" y="97891"/>
                  </a:cubicBezTo>
                  <a:lnTo>
                    <a:pt x="66264" y="97891"/>
                  </a:lnTo>
                  <a:lnTo>
                    <a:pt x="66264" y="35179"/>
                  </a:lnTo>
                  <a:lnTo>
                    <a:pt x="69180" y="35179"/>
                  </a:lnTo>
                  <a:cubicBezTo>
                    <a:pt x="72608" y="35179"/>
                    <a:pt x="73826" y="43939"/>
                    <a:pt x="73826" y="60208"/>
                  </a:cubicBezTo>
                  <a:lnTo>
                    <a:pt x="73826" y="73696"/>
                  </a:lnTo>
                  <a:lnTo>
                    <a:pt x="73826" y="73696"/>
                  </a:lnTo>
                  <a:close/>
                  <a:moveTo>
                    <a:pt x="77190" y="60069"/>
                  </a:moveTo>
                  <a:lnTo>
                    <a:pt x="77190" y="60069"/>
                  </a:lnTo>
                  <a:cubicBezTo>
                    <a:pt x="77190" y="37543"/>
                    <a:pt x="74531" y="26280"/>
                    <a:pt x="69180" y="26280"/>
                  </a:cubicBezTo>
                  <a:lnTo>
                    <a:pt x="62899" y="26280"/>
                  </a:lnTo>
                  <a:lnTo>
                    <a:pt x="62899" y="98586"/>
                  </a:lnTo>
                  <a:cubicBezTo>
                    <a:pt x="62899" y="104009"/>
                    <a:pt x="63572" y="106790"/>
                    <a:pt x="65014" y="106790"/>
                  </a:cubicBezTo>
                  <a:lnTo>
                    <a:pt x="69180" y="106790"/>
                  </a:lnTo>
                  <a:lnTo>
                    <a:pt x="69853" y="106651"/>
                  </a:lnTo>
                  <a:cubicBezTo>
                    <a:pt x="74883" y="105816"/>
                    <a:pt x="77190" y="96361"/>
                    <a:pt x="77190" y="73696"/>
                  </a:cubicBezTo>
                  <a:lnTo>
                    <a:pt x="77190" y="60069"/>
                  </a:lnTo>
                  <a:lnTo>
                    <a:pt x="77190" y="60069"/>
                  </a:lnTo>
                  <a:close/>
                  <a:moveTo>
                    <a:pt x="106766" y="26419"/>
                  </a:moveTo>
                  <a:lnTo>
                    <a:pt x="106766" y="26419"/>
                  </a:lnTo>
                  <a:lnTo>
                    <a:pt x="91353" y="26419"/>
                  </a:lnTo>
                  <a:lnTo>
                    <a:pt x="90712" y="35318"/>
                  </a:lnTo>
                  <a:lnTo>
                    <a:pt x="97025" y="35318"/>
                  </a:lnTo>
                  <a:lnTo>
                    <a:pt x="97025" y="98725"/>
                  </a:lnTo>
                  <a:cubicBezTo>
                    <a:pt x="97025" y="104148"/>
                    <a:pt x="97794" y="106790"/>
                    <a:pt x="99204" y="106790"/>
                  </a:cubicBezTo>
                  <a:lnTo>
                    <a:pt x="100453" y="106790"/>
                  </a:lnTo>
                  <a:lnTo>
                    <a:pt x="100453" y="35318"/>
                  </a:lnTo>
                  <a:lnTo>
                    <a:pt x="106157" y="35318"/>
                  </a:lnTo>
                  <a:lnTo>
                    <a:pt x="106766" y="264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5463" y="4197"/>
              <a:ext cx="7" cy="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515" y="36734"/>
                  </a:moveTo>
                  <a:lnTo>
                    <a:pt x="71515" y="36734"/>
                  </a:lnTo>
                  <a:cubicBezTo>
                    <a:pt x="69090" y="35510"/>
                    <a:pt x="64242" y="34285"/>
                    <a:pt x="56969" y="34285"/>
                  </a:cubicBezTo>
                  <a:lnTo>
                    <a:pt x="47272" y="34285"/>
                  </a:lnTo>
                  <a:lnTo>
                    <a:pt x="47272" y="58775"/>
                  </a:lnTo>
                  <a:lnTo>
                    <a:pt x="58181" y="58775"/>
                  </a:lnTo>
                  <a:cubicBezTo>
                    <a:pt x="63030" y="58775"/>
                    <a:pt x="66666" y="57551"/>
                    <a:pt x="69090" y="56326"/>
                  </a:cubicBezTo>
                  <a:cubicBezTo>
                    <a:pt x="73939" y="55102"/>
                    <a:pt x="76363" y="51428"/>
                    <a:pt x="76363" y="46530"/>
                  </a:cubicBezTo>
                  <a:cubicBezTo>
                    <a:pt x="76363" y="41632"/>
                    <a:pt x="73939" y="37959"/>
                    <a:pt x="71515" y="36734"/>
                  </a:cubicBezTo>
                  <a:close/>
                  <a:moveTo>
                    <a:pt x="59393" y="26938"/>
                  </a:moveTo>
                  <a:lnTo>
                    <a:pt x="59393" y="26938"/>
                  </a:lnTo>
                  <a:cubicBezTo>
                    <a:pt x="66666" y="26938"/>
                    <a:pt x="72727" y="26938"/>
                    <a:pt x="76363" y="28163"/>
                  </a:cubicBezTo>
                  <a:cubicBezTo>
                    <a:pt x="83636" y="31836"/>
                    <a:pt x="87272" y="36734"/>
                    <a:pt x="87272" y="45306"/>
                  </a:cubicBezTo>
                  <a:cubicBezTo>
                    <a:pt x="87272" y="51428"/>
                    <a:pt x="84848" y="56326"/>
                    <a:pt x="80000" y="58775"/>
                  </a:cubicBezTo>
                  <a:cubicBezTo>
                    <a:pt x="78787" y="59999"/>
                    <a:pt x="75151" y="61224"/>
                    <a:pt x="71515" y="62448"/>
                  </a:cubicBezTo>
                  <a:cubicBezTo>
                    <a:pt x="76363" y="62448"/>
                    <a:pt x="80000" y="64897"/>
                    <a:pt x="82424" y="68571"/>
                  </a:cubicBezTo>
                  <a:cubicBezTo>
                    <a:pt x="84848" y="72244"/>
                    <a:pt x="86060" y="75918"/>
                    <a:pt x="86060" y="78367"/>
                  </a:cubicBezTo>
                  <a:lnTo>
                    <a:pt x="86060" y="83265"/>
                  </a:lnTo>
                  <a:cubicBezTo>
                    <a:pt x="86060" y="84489"/>
                    <a:pt x="86060" y="86938"/>
                    <a:pt x="86060" y="88163"/>
                  </a:cubicBezTo>
                  <a:cubicBezTo>
                    <a:pt x="86060" y="90612"/>
                    <a:pt x="86060" y="91836"/>
                    <a:pt x="87272" y="91836"/>
                  </a:cubicBezTo>
                  <a:lnTo>
                    <a:pt x="87272" y="93061"/>
                  </a:lnTo>
                  <a:lnTo>
                    <a:pt x="76363" y="93061"/>
                  </a:lnTo>
                  <a:cubicBezTo>
                    <a:pt x="76363" y="93061"/>
                    <a:pt x="76363" y="91836"/>
                    <a:pt x="76363" y="91836"/>
                  </a:cubicBezTo>
                  <a:cubicBezTo>
                    <a:pt x="76363" y="91836"/>
                    <a:pt x="76363" y="91836"/>
                    <a:pt x="76363" y="91836"/>
                  </a:cubicBezTo>
                  <a:lnTo>
                    <a:pt x="75151" y="89387"/>
                  </a:lnTo>
                  <a:lnTo>
                    <a:pt x="75151" y="84489"/>
                  </a:lnTo>
                  <a:cubicBezTo>
                    <a:pt x="75151" y="75918"/>
                    <a:pt x="73939" y="71020"/>
                    <a:pt x="69090" y="68571"/>
                  </a:cubicBezTo>
                  <a:cubicBezTo>
                    <a:pt x="66666" y="67346"/>
                    <a:pt x="63030" y="66122"/>
                    <a:pt x="56969" y="66122"/>
                  </a:cubicBezTo>
                  <a:lnTo>
                    <a:pt x="47272" y="66122"/>
                  </a:lnTo>
                  <a:lnTo>
                    <a:pt x="47272" y="93061"/>
                  </a:lnTo>
                  <a:lnTo>
                    <a:pt x="36363" y="93061"/>
                  </a:lnTo>
                  <a:lnTo>
                    <a:pt x="36363" y="26938"/>
                  </a:lnTo>
                  <a:lnTo>
                    <a:pt x="59393" y="26938"/>
                  </a:lnTo>
                  <a:lnTo>
                    <a:pt x="59393" y="26938"/>
                  </a:lnTo>
                  <a:close/>
                  <a:moveTo>
                    <a:pt x="24242" y="23265"/>
                  </a:moveTo>
                  <a:lnTo>
                    <a:pt x="24242" y="23265"/>
                  </a:lnTo>
                  <a:cubicBezTo>
                    <a:pt x="13333" y="33061"/>
                    <a:pt x="8484" y="45306"/>
                    <a:pt x="8484" y="59999"/>
                  </a:cubicBezTo>
                  <a:cubicBezTo>
                    <a:pt x="8484" y="74693"/>
                    <a:pt x="13333" y="86938"/>
                    <a:pt x="24242" y="96734"/>
                  </a:cubicBezTo>
                  <a:cubicBezTo>
                    <a:pt x="33939" y="106530"/>
                    <a:pt x="46060" y="112653"/>
                    <a:pt x="60606" y="112653"/>
                  </a:cubicBezTo>
                  <a:cubicBezTo>
                    <a:pt x="73939" y="112653"/>
                    <a:pt x="86060" y="106530"/>
                    <a:pt x="96969" y="96734"/>
                  </a:cubicBezTo>
                  <a:cubicBezTo>
                    <a:pt x="106666" y="86938"/>
                    <a:pt x="111515" y="74693"/>
                    <a:pt x="111515" y="59999"/>
                  </a:cubicBezTo>
                  <a:cubicBezTo>
                    <a:pt x="111515" y="45306"/>
                    <a:pt x="106666" y="33061"/>
                    <a:pt x="96969" y="23265"/>
                  </a:cubicBezTo>
                  <a:cubicBezTo>
                    <a:pt x="86060" y="12244"/>
                    <a:pt x="73939" y="7346"/>
                    <a:pt x="60606" y="7346"/>
                  </a:cubicBezTo>
                  <a:cubicBezTo>
                    <a:pt x="46060" y="7346"/>
                    <a:pt x="33939" y="12244"/>
                    <a:pt x="24242" y="23265"/>
                  </a:cubicBezTo>
                  <a:close/>
                  <a:moveTo>
                    <a:pt x="103030" y="102857"/>
                  </a:moveTo>
                  <a:lnTo>
                    <a:pt x="103030" y="102857"/>
                  </a:lnTo>
                  <a:cubicBezTo>
                    <a:pt x="90909" y="115102"/>
                    <a:pt x="76363" y="119999"/>
                    <a:pt x="60606" y="119999"/>
                  </a:cubicBezTo>
                  <a:cubicBezTo>
                    <a:pt x="43636" y="119999"/>
                    <a:pt x="29090" y="115102"/>
                    <a:pt x="18181" y="102857"/>
                  </a:cubicBezTo>
                  <a:cubicBezTo>
                    <a:pt x="6060" y="90612"/>
                    <a:pt x="0" y="77142"/>
                    <a:pt x="0" y="59999"/>
                  </a:cubicBezTo>
                  <a:cubicBezTo>
                    <a:pt x="0" y="42857"/>
                    <a:pt x="6060" y="29387"/>
                    <a:pt x="18181" y="17142"/>
                  </a:cubicBezTo>
                  <a:cubicBezTo>
                    <a:pt x="29090" y="4897"/>
                    <a:pt x="43636" y="0"/>
                    <a:pt x="60606" y="0"/>
                  </a:cubicBezTo>
                  <a:cubicBezTo>
                    <a:pt x="76363" y="0"/>
                    <a:pt x="90909" y="4897"/>
                    <a:pt x="103030" y="17142"/>
                  </a:cubicBezTo>
                  <a:cubicBezTo>
                    <a:pt x="113939" y="29387"/>
                    <a:pt x="119999" y="42857"/>
                    <a:pt x="119999" y="59999"/>
                  </a:cubicBezTo>
                  <a:cubicBezTo>
                    <a:pt x="119999" y="77142"/>
                    <a:pt x="113939" y="90612"/>
                    <a:pt x="103030" y="10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457200" y="8743300"/>
            <a:ext cx="2971799" cy="1077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3268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8" marR="0" lvl="0" indent="-173038" algn="l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457200" y="8743300"/>
            <a:ext cx="297179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2014 Teradata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7" marR="0" lvl="0" indent="-173037" algn="l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457200" y="8743300"/>
            <a:ext cx="2971800" cy="10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2014 Teradata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7" marR="0" lvl="0" indent="-173037" algn="l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457200" y="8743300"/>
            <a:ext cx="2971800" cy="10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2014 Teradata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cluster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Hadoop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Kylo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ADS-B data: Sheldon’s antennae, ADS-B exchange, other publicly available data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data: RITA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FAA data: airplane registry, certification registry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Possibly: FlightAware data, additional data sets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Opportunity Analysis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ternate 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0" y="2625705"/>
            <a:ext cx="9144000" cy="1606594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524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114300" algn="ctr" rtl="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8890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889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5673351" y="220686"/>
            <a:ext cx="333296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BIG DATA COME ALIVE</a:t>
            </a:r>
          </a:p>
        </p:txBody>
      </p:sp>
      <p:pic>
        <p:nvPicPr>
          <p:cNvPr id="23" name="Shape 23" descr="Think-Big-Logo-PPT.png"/>
          <p:cNvPicPr preferRelativeResize="0"/>
          <p:nvPr userDrawn="1"/>
        </p:nvPicPr>
        <p:blipFill rotWithShape="1">
          <a:blip r:embed="rId2">
            <a:alphaModFix/>
          </a:blip>
          <a:srcRect l="11616" t="10828"/>
          <a:stretch/>
        </p:blipFill>
        <p:spPr>
          <a:xfrm>
            <a:off x="0" y="0"/>
            <a:ext cx="2438399" cy="242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Right Weighted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457200" y="1280159"/>
            <a:ext cx="2438399" cy="4366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352800" y="1280159"/>
            <a:ext cx="5333999" cy="4350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5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0" y="3196340"/>
            <a:ext cx="9144000" cy="465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285750" marR="0" lvl="2" indent="-19685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342900" marR="0" lvl="3" indent="-2540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42900" marR="0" lvl="4" indent="-2540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153418" y="6556247"/>
            <a:ext cx="133049" cy="1308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5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85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Table Conten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4343400" cy="68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44456" y="2283491"/>
            <a:ext cx="3886200" cy="36873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44456" y="1303180"/>
            <a:ext cx="3886200" cy="710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53976" y="6572249"/>
            <a:ext cx="304799" cy="1238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8264" y="166952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4038599" cy="3449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44172" marR="0" lvl="1" indent="-85372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7239000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172200"/>
            <a:ext cx="2133599" cy="368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/>
        </p:nvSpPr>
        <p:spPr>
          <a:xfrm>
            <a:off x="177464" y="6575539"/>
            <a:ext cx="109004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700">
              <a:solidFill>
                <a:srgbClr val="A2A2A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153418" y="6557507"/>
            <a:ext cx="133049" cy="130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50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850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" name="Shape 43" descr="Think-Big-Logo-Bi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1433" y="2345905"/>
            <a:ext cx="2590800" cy="255452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pic" idx="2"/>
          </p:nvPr>
        </p:nvSpPr>
        <p:spPr>
          <a:xfrm>
            <a:off x="4800600" y="1280159"/>
            <a:ext cx="3886200" cy="4333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280159"/>
            <a:ext cx="3886200" cy="4334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800600" y="1280159"/>
            <a:ext cx="3886200" cy="4308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0" y="1280159"/>
            <a:ext cx="3886200" cy="4308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80159"/>
            <a:ext cx="2438399" cy="4316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352800" y="1280159"/>
            <a:ext cx="2438399" cy="4316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248400" y="1280159"/>
            <a:ext cx="2438399" cy="4316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Left Weighted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6258796" y="1280159"/>
            <a:ext cx="2438399" cy="4366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80159"/>
            <a:ext cx="5333999" cy="4356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8" marR="0" lvl="1" indent="-134937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1460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" name="Shape 19" descr="14TDPRD223_Think_Big_Logo_F2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91410" y="196996"/>
            <a:ext cx="879450" cy="86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Background art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5925373"/>
            <a:ext cx="9143390" cy="9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80159"/>
            <a:ext cx="8229600" cy="433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12700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28650" marR="0" lvl="2" indent="-82550" algn="l" rtl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114300" algn="l" rtl="0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Clr>
                <a:schemeClr val="dk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-1143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5715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153418" y="6557507"/>
            <a:ext cx="133049" cy="1308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50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850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8264" y="166952"/>
            <a:ext cx="7099244" cy="70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57200" y="6575425"/>
            <a:ext cx="2009774" cy="107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3505200" y="6573842"/>
            <a:ext cx="2133599" cy="115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0" y="2999525"/>
            <a:ext cx="9144000" cy="858953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457200" tIns="137150" rIns="457200" bIns="1371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dirty="0" err="1"/>
              <a:t>Skynet</a:t>
            </a:r>
            <a:endParaRPr lang="en-US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dirty="0" smtClean="0"/>
              <a:t>Flight Delays Prediction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215699" y="4797152"/>
            <a:ext cx="2899074" cy="1800641"/>
            <a:chOff x="6212206" y="4653136"/>
            <a:chExt cx="2899074" cy="1800641"/>
          </a:xfrm>
        </p:grpSpPr>
        <p:sp>
          <p:nvSpPr>
            <p:cNvPr id="4" name="Rectangle 3"/>
            <p:cNvSpPr/>
            <p:nvPr/>
          </p:nvSpPr>
          <p:spPr>
            <a:xfrm>
              <a:off x="6372200" y="4653136"/>
              <a:ext cx="2664296" cy="1800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Shape 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2206" y="4725143"/>
              <a:ext cx="2899074" cy="1656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.i.cbsi.com/cnwk.1d/i/tim/2012/09/13/pisky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12" y="1518457"/>
            <a:ext cx="9157912" cy="473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974150" y="771600"/>
            <a:ext cx="5195700" cy="70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Think Big: </a:t>
            </a:r>
          </a:p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-US" sz="3600">
                <a:solidFill>
                  <a:srgbClr val="000000"/>
                </a:solidFill>
              </a:rPr>
              <a:t>Who are we?</a:t>
            </a:r>
          </a:p>
        </p:txBody>
      </p:sp>
      <p:sp>
        <p:nvSpPr>
          <p:cNvPr id="104" name="Shape 104"/>
          <p:cNvSpPr/>
          <p:nvPr/>
        </p:nvSpPr>
        <p:spPr>
          <a:xfrm>
            <a:off x="2378400" y="1810650"/>
            <a:ext cx="4387200" cy="4151100"/>
          </a:xfrm>
          <a:prstGeom prst="ellipse">
            <a:avLst/>
          </a:prstGeom>
          <a:solidFill>
            <a:srgbClr val="EC881D"/>
          </a:solidFill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Think Big is an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independent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pure-play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Big Data</a:t>
            </a:r>
            <a:r>
              <a:rPr lang="en-US" sz="3000" b="1" dirty="0">
                <a:solidFill>
                  <a:srgbClr val="FFFFFF"/>
                </a:solidFill>
              </a:rPr>
              <a:t> </a:t>
            </a:r>
            <a:r>
              <a:rPr lang="en-US" sz="3000" dirty="0">
                <a:solidFill>
                  <a:srgbClr val="FFFFFF"/>
                </a:solidFill>
              </a:rPr>
              <a:t>services company.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925"/>
            <a:ext cx="1724750" cy="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.i.cbsi.com/cnwk.1d/i/tim/2012/09/13/pisky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12" y="1518457"/>
            <a:ext cx="9157912" cy="473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899904" y="847650"/>
            <a:ext cx="5931600" cy="70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Think Big: </a:t>
            </a:r>
          </a:p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-US" sz="3600" dirty="0">
                <a:solidFill>
                  <a:srgbClr val="000000"/>
                </a:solidFill>
              </a:rPr>
              <a:t>What do we do?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900" y="1783299"/>
            <a:ext cx="4243975" cy="36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81" b="92638" l="2200" r="99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2226" y="2393537"/>
            <a:ext cx="3925050" cy="2559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4251026" y="3288200"/>
            <a:ext cx="781200" cy="70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881D"/>
          </a:solidFill>
          <a:ln w="9525" cap="flat" cmpd="sng">
            <a:solidFill>
              <a:srgbClr val="EC88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1680287" y="4952669"/>
            <a:ext cx="1297200" cy="6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DATA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444208" y="4997819"/>
            <a:ext cx="1435116" cy="53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 smtClean="0"/>
              <a:t>VALUE</a:t>
            </a:r>
            <a:endParaRPr lang="en-US" sz="3000" dirty="0"/>
          </a:p>
        </p:txBody>
      </p:sp>
      <p:pic>
        <p:nvPicPr>
          <p:cNvPr id="118" name="Shape 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12925"/>
            <a:ext cx="1724750" cy="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  <p:bldP spid="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i.i.cbsi.com/cnwk.1d/i/tim/2012/09/13/pisky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12" y="1518457"/>
            <a:ext cx="9157912" cy="473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493200" y="542125"/>
            <a:ext cx="2157600" cy="71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rgbClr val="000000"/>
                </a:solidFill>
              </a:rPr>
              <a:t>Situation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32352" y="3458600"/>
            <a:ext cx="2802900" cy="14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spcAft>
                <a:spcPts val="1000"/>
              </a:spcAft>
              <a:buClr>
                <a:srgbClr val="980000"/>
              </a:buClr>
              <a:buSzPct val="100000"/>
              <a:buChar char="➢"/>
              <a:defRPr sz="2400"/>
            </a:lvl1pPr>
          </a:lstStyle>
          <a:p>
            <a:pPr marL="76200" indent="0" algn="ctr">
              <a:buNone/>
            </a:pPr>
            <a:r>
              <a:rPr lang="en-US" sz="3200" dirty="0" err="1">
                <a:solidFill>
                  <a:srgbClr val="0070C0"/>
                </a:solidFill>
              </a:rPr>
              <a:t>Skynet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0070C0"/>
                </a:solidFill>
              </a:rPr>
              <a:t>FBOs Data Value unknown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046581" y="3431900"/>
            <a:ext cx="3036926" cy="24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>
              <a:spcAft>
                <a:spcPts val="1000"/>
              </a:spcAft>
              <a:buClr>
                <a:srgbClr val="980000"/>
              </a:buClr>
              <a:buSzPct val="100000"/>
              <a:buChar char="➢"/>
              <a:defRPr sz="3200"/>
            </a:lvl1pPr>
          </a:lstStyle>
          <a:p>
            <a:pPr marL="76200" indent="0" algn="ctr">
              <a:buNone/>
            </a:pPr>
            <a:r>
              <a:rPr lang="en-GB" dirty="0">
                <a:solidFill>
                  <a:srgbClr val="0070C0"/>
                </a:solidFill>
              </a:rPr>
              <a:t>Identify Use Case showcasing Value through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836871" y="3431900"/>
            <a:ext cx="3014100" cy="30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81000">
              <a:spcAft>
                <a:spcPts val="1000"/>
              </a:spcAft>
              <a:buClr>
                <a:srgbClr val="980000"/>
              </a:buClr>
              <a:buSzPct val="100000"/>
              <a:buChar char="➢"/>
              <a:defRPr sz="3200"/>
            </a:lvl1pPr>
          </a:lstStyle>
          <a:p>
            <a:pPr marL="7620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Flight Delay prediction </a:t>
            </a:r>
            <a:endParaRPr lang="en-US" dirty="0" smtClean="0">
              <a:solidFill>
                <a:srgbClr val="0070C0"/>
              </a:solidFill>
            </a:endParaRPr>
          </a:p>
          <a:p>
            <a:pPr marL="7620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POC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77" y="1739425"/>
            <a:ext cx="2392200" cy="14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199" y="1739425"/>
            <a:ext cx="2231487" cy="13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184" y="1739425"/>
            <a:ext cx="2231474" cy="13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2925"/>
            <a:ext cx="1724750" cy="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888"/>
            <a:ext cx="9144000" cy="685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259925" y="348687"/>
            <a:ext cx="4168500" cy="1177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solidFill>
                <a:srgbClr val="00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Predicting Flight Delays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925"/>
            <a:ext cx="1724750" cy="9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1644"/>
            <a:ext cx="8169387" cy="543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7577"/>
            <a:ext cx="7956376" cy="530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61" y="1448893"/>
            <a:ext cx="4543195" cy="530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56618"/>
            <a:ext cx="8767475" cy="493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925"/>
            <a:ext cx="1724750" cy="9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259925" y="348687"/>
            <a:ext cx="4168500" cy="1177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00"/>
                </a:solidFill>
              </a:rPr>
              <a:t>Predicting Flight Delays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9552" y="1755314"/>
            <a:ext cx="381642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70% Accuracy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4875527" y="4797152"/>
            <a:ext cx="381642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User Friendly Interface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DC_PPT_Branded_1014-lite">
  <a:themeElements>
    <a:clrScheme name="TeradataPPT2014 2">
      <a:dk1>
        <a:srgbClr val="3C3C3B"/>
      </a:dk1>
      <a:lt1>
        <a:srgbClr val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116</Words>
  <Application>Microsoft Office PowerPoint</Application>
  <PresentationFormat>On-screen Show (4:3)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TDC_PPT_Branded_1014-lite</vt:lpstr>
      <vt:lpstr>PowerPoint Presentation</vt:lpstr>
      <vt:lpstr>Think Big:  Who are we?</vt:lpstr>
      <vt:lpstr>Think Big:  What do we do?</vt:lpstr>
      <vt:lpstr>Situation</vt:lpstr>
      <vt:lpstr> Predicting Flight Delays</vt:lpstr>
      <vt:lpstr>Predicting Flight Delays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Tsolakis, Georgios</dc:creator>
  <cp:lastModifiedBy>TD</cp:lastModifiedBy>
  <cp:revision>14</cp:revision>
  <dcterms:modified xsi:type="dcterms:W3CDTF">2017-03-22T18:47:19Z</dcterms:modified>
</cp:coreProperties>
</file>